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44" d="100"/>
          <a:sy n="44" d="100"/>
        </p:scale>
        <p:origin x="1524" y="4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EDB4FAC-49A2-44F0-99B2-6E21FF93BA24}" type="datetimeFigureOut">
              <a:rPr lang="es-MX" smtClean="0"/>
              <a:t>18/10/2024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12614C4-08D7-40F3-BB8D-5EC4D8A6E0DE}" type="slidenum">
              <a:rPr lang="es-MX" smtClean="0"/>
              <a:t>‹Nº›</a:t>
            </a:fld>
            <a:endParaRPr lang="es-MX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63188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B4FAC-49A2-44F0-99B2-6E21FF93BA24}" type="datetimeFigureOut">
              <a:rPr lang="es-MX" smtClean="0"/>
              <a:t>18/10/2024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614C4-08D7-40F3-BB8D-5EC4D8A6E0D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02107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B4FAC-49A2-44F0-99B2-6E21FF93BA24}" type="datetimeFigureOut">
              <a:rPr lang="es-MX" smtClean="0"/>
              <a:t>18/10/2024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614C4-08D7-40F3-BB8D-5EC4D8A6E0D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05795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B4FAC-49A2-44F0-99B2-6E21FF93BA24}" type="datetimeFigureOut">
              <a:rPr lang="es-MX" smtClean="0"/>
              <a:t>18/10/2024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614C4-08D7-40F3-BB8D-5EC4D8A6E0D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32592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EDB4FAC-49A2-44F0-99B2-6E21FF93BA24}" type="datetimeFigureOut">
              <a:rPr lang="es-MX" smtClean="0"/>
              <a:t>18/10/2024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12614C4-08D7-40F3-BB8D-5EC4D8A6E0DE}" type="slidenum">
              <a:rPr lang="es-MX" smtClean="0"/>
              <a:t>‹Nº›</a:t>
            </a:fld>
            <a:endParaRPr lang="es-MX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7956251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B4FAC-49A2-44F0-99B2-6E21FF93BA24}" type="datetimeFigureOut">
              <a:rPr lang="es-MX" smtClean="0"/>
              <a:t>18/10/2024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614C4-08D7-40F3-BB8D-5EC4D8A6E0D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42763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B4FAC-49A2-44F0-99B2-6E21FF93BA24}" type="datetimeFigureOut">
              <a:rPr lang="es-MX" smtClean="0"/>
              <a:t>18/10/2024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614C4-08D7-40F3-BB8D-5EC4D8A6E0D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88819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B4FAC-49A2-44F0-99B2-6E21FF93BA24}" type="datetimeFigureOut">
              <a:rPr lang="es-MX" smtClean="0"/>
              <a:t>18/10/2024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614C4-08D7-40F3-BB8D-5EC4D8A6E0D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59599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B4FAC-49A2-44F0-99B2-6E21FF93BA24}" type="datetimeFigureOut">
              <a:rPr lang="es-MX" smtClean="0"/>
              <a:t>18/10/2024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614C4-08D7-40F3-BB8D-5EC4D8A6E0D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51830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EDB4FAC-49A2-44F0-99B2-6E21FF93BA24}" type="datetimeFigureOut">
              <a:rPr lang="es-MX" smtClean="0"/>
              <a:t>18/10/2024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812614C4-08D7-40F3-BB8D-5EC4D8A6E0DE}" type="slidenum">
              <a:rPr lang="es-MX" smtClean="0"/>
              <a:t>‹Nº›</a:t>
            </a:fld>
            <a:endParaRPr lang="es-MX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11764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EDB4FAC-49A2-44F0-99B2-6E21FF93BA24}" type="datetimeFigureOut">
              <a:rPr lang="es-MX" smtClean="0"/>
              <a:t>18/10/2024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812614C4-08D7-40F3-BB8D-5EC4D8A6E0D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66239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96550">
              <a:srgbClr val="CEE7ED"/>
            </a:gs>
            <a:gs pos="88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EDB4FAC-49A2-44F0-99B2-6E21FF93BA24}" type="datetimeFigureOut">
              <a:rPr lang="es-MX" smtClean="0"/>
              <a:t>18/10/2024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12614C4-08D7-40F3-BB8D-5EC4D8A6E0DE}" type="slidenum">
              <a:rPr lang="es-MX" smtClean="0"/>
              <a:t>‹Nº›</a:t>
            </a:fld>
            <a:endParaRPr lang="es-MX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89781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A0ED39AD-A21A-4F9E-9B7C-819687F3C5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5" name="Imagen 4" descr="Patrón de fondo">
            <a:extLst>
              <a:ext uri="{FF2B5EF4-FFF2-40B4-BE49-F238E27FC236}">
                <a16:creationId xmlns:a16="http://schemas.microsoft.com/office/drawing/2014/main" id="{62CD1E57-441A-0CBC-C9DD-6C2120ABBD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1DCCEC37-CE13-AAA5-82E1-13A481DE156A}"/>
              </a:ext>
            </a:extLst>
          </p:cNvPr>
          <p:cNvSpPr/>
          <p:nvPr/>
        </p:nvSpPr>
        <p:spPr>
          <a:xfrm>
            <a:off x="507491" y="1247785"/>
            <a:ext cx="12192000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8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PROCESOS DE VALORACIÒN DEL AUTOESTIMA</a:t>
            </a:r>
          </a:p>
        </p:txBody>
      </p:sp>
    </p:spTree>
    <p:extLst>
      <p:ext uri="{BB962C8B-B14F-4D97-AF65-F5344CB8AC3E}">
        <p14:creationId xmlns:p14="http://schemas.microsoft.com/office/powerpoint/2010/main" val="3001755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ripple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 descr="Texto&#10;&#10;Descripción generada automáticamente con confianza media">
            <a:extLst>
              <a:ext uri="{FF2B5EF4-FFF2-40B4-BE49-F238E27FC236}">
                <a16:creationId xmlns:a16="http://schemas.microsoft.com/office/drawing/2014/main" id="{F22218F1-A003-1C7B-C686-56452BBE89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240" y="320040"/>
            <a:ext cx="7048500" cy="6217920"/>
          </a:xfrm>
        </p:spPr>
      </p:pic>
    </p:spTree>
    <p:extLst>
      <p:ext uri="{BB962C8B-B14F-4D97-AF65-F5344CB8AC3E}">
        <p14:creationId xmlns:p14="http://schemas.microsoft.com/office/powerpoint/2010/main" val="2199533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rippl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30D764-508A-5667-4ADE-0E03B071E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5498" y="236220"/>
            <a:ext cx="5408202" cy="4206240"/>
          </a:xfrm>
        </p:spPr>
        <p:txBody>
          <a:bodyPr>
            <a:normAutofit/>
          </a:bodyPr>
          <a:lstStyle/>
          <a:p>
            <a:r>
              <a:rPr lang="es-MX" sz="2400" dirty="0">
                <a:solidFill>
                  <a:srgbClr val="FF0000"/>
                </a:solidFill>
                <a:latin typeface="Bodoni MT" panose="02070603080606020203" pitchFamily="18" charset="0"/>
              </a:rPr>
              <a:t>¿QUÈ ES EL AUTOESTIMA?</a:t>
            </a:r>
            <a:br>
              <a:rPr lang="es-MX" sz="2400" dirty="0">
                <a:solidFill>
                  <a:srgbClr val="FF0000"/>
                </a:solidFill>
                <a:latin typeface="Bodoni MT" panose="02070603080606020203" pitchFamily="18" charset="0"/>
              </a:rPr>
            </a:br>
            <a:br>
              <a:rPr lang="es-MX" sz="2800" dirty="0"/>
            </a:br>
            <a:r>
              <a:rPr lang="es-MX" sz="2800" cap="none" dirty="0">
                <a:latin typeface="Arial" panose="020B0604020202020204" pitchFamily="34" charset="0"/>
                <a:cs typeface="Arial" panose="020B0604020202020204" pitchFamily="34" charset="0"/>
              </a:rPr>
              <a:t>Es la valoración, percepción o juicio positivo o negativo que  una persona hace de sí misma en función de la evaluación de sus pensamientos, sentimientos y experiencias.</a:t>
            </a:r>
            <a:endParaRPr lang="es-MX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 descr="Imagen que contiene Texto&#10;&#10;Descripción generada automáticamente">
            <a:extLst>
              <a:ext uri="{FF2B5EF4-FFF2-40B4-BE49-F238E27FC236}">
                <a16:creationId xmlns:a16="http://schemas.microsoft.com/office/drawing/2014/main" id="{060A39D0-2F11-7CEB-6B2A-E7346C6E4F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700" y="396240"/>
            <a:ext cx="4396740" cy="4152900"/>
          </a:xfrm>
          <a:prstGeom prst="rect">
            <a:avLst/>
          </a:prstGeom>
          <a:solidFill>
            <a:schemeClr val="accent2"/>
          </a:solidFill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isometricOffAxis2Left"/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1826175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rippl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169BC0-9EE3-8C3D-04A1-8213AD341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9180" y="381006"/>
            <a:ext cx="3992880" cy="3970014"/>
          </a:xfrm>
        </p:spPr>
        <p:txBody>
          <a:bodyPr>
            <a:normAutofit fontScale="90000"/>
          </a:bodyPr>
          <a:lstStyle/>
          <a:p>
            <a:r>
              <a:rPr lang="es-MX" sz="2700" dirty="0">
                <a:solidFill>
                  <a:srgbClr val="FF0000"/>
                </a:solidFill>
                <a:latin typeface="Bodoni MT" panose="02070603080606020203" pitchFamily="18" charset="0"/>
              </a:rPr>
              <a:t>AUTO-CONCEPTO (ACTITUD O MOTIVACIÒN)</a:t>
            </a:r>
            <a:br>
              <a:rPr lang="es-MX" sz="2700" dirty="0">
                <a:solidFill>
                  <a:srgbClr val="FF0000"/>
                </a:solidFill>
                <a:latin typeface="Bodoni MT" panose="02070603080606020203" pitchFamily="18" charset="0"/>
              </a:rPr>
            </a:br>
            <a:r>
              <a:rPr lang="es-MX" sz="28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el sentido de identidad de la idea que tenemos de nosotros mismos.</a:t>
            </a:r>
            <a:br>
              <a:rPr lang="es-MX" sz="28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28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la forma en como enfrentamos o asumimos ciertas responsabilidades.</a:t>
            </a:r>
            <a:endParaRPr lang="es-MX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Marcador de contenido 8" descr="Imagen que contiene Patrón de fondo&#10;&#10;Descripción generada automáticamente">
            <a:extLst>
              <a:ext uri="{FF2B5EF4-FFF2-40B4-BE49-F238E27FC236}">
                <a16:creationId xmlns:a16="http://schemas.microsoft.com/office/drawing/2014/main" id="{0D095FFA-D95E-3EEA-9F93-1276713B7B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560" y="752793"/>
            <a:ext cx="3268980" cy="3903027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isometricOffAxis1Righ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689445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rippl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2BC2A1-CCB4-07A4-AB0C-E40ECB804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4"/>
            <a:ext cx="4280442" cy="3778136"/>
          </a:xfrm>
        </p:spPr>
        <p:txBody>
          <a:bodyPr>
            <a:normAutofit/>
          </a:bodyPr>
          <a:lstStyle/>
          <a:p>
            <a:r>
              <a:rPr lang="es-MX" sz="3200" dirty="0">
                <a:solidFill>
                  <a:srgbClr val="FF0000"/>
                </a:solidFill>
                <a:latin typeface="Bodoni MT" panose="02070603080606020203" pitchFamily="18" charset="0"/>
              </a:rPr>
              <a:t>APTITUDES</a:t>
            </a:r>
            <a:br>
              <a:rPr lang="es-MX" sz="2800" dirty="0"/>
            </a:br>
            <a:r>
              <a:rPr lang="es-MX" sz="2800" cap="none" dirty="0">
                <a:latin typeface="Arial" panose="020B0604020202020204" pitchFamily="34" charset="0"/>
                <a:cs typeface="Arial" panose="020B0604020202020204" pitchFamily="34" charset="0"/>
              </a:rPr>
              <a:t>Son las habilidades o capacidades que tiene o desarrolla una persona para realizar una actividad de manera adecuada.</a:t>
            </a:r>
            <a:endParaRPr lang="es-MX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Marcador de contenido 4" descr="Icono">
            <a:extLst>
              <a:ext uri="{FF2B5EF4-FFF2-40B4-BE49-F238E27FC236}">
                <a16:creationId xmlns:a16="http://schemas.microsoft.com/office/drawing/2014/main" id="{0201AADE-F251-B691-9BB4-7CCCEFCBB0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723" y="362992"/>
            <a:ext cx="3265616" cy="4078084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perspectiveAbove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4238522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rippl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E7E79F-4813-DADB-A091-F7CE6C48C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217170"/>
            <a:ext cx="3627120" cy="8576310"/>
          </a:xfrm>
        </p:spPr>
        <p:txBody>
          <a:bodyPr>
            <a:normAutofit/>
          </a:bodyPr>
          <a:lstStyle/>
          <a:p>
            <a:r>
              <a:rPr lang="es-MX" sz="3200" dirty="0">
                <a:solidFill>
                  <a:srgbClr val="FF0000"/>
                </a:solidFill>
                <a:latin typeface="Bodoni MT" panose="02070603080606020203" pitchFamily="18" charset="0"/>
              </a:rPr>
              <a:t>ESQUEMA CORPORAL</a:t>
            </a:r>
            <a:br>
              <a:rPr lang="es-MX" sz="2800" dirty="0"/>
            </a:br>
            <a:r>
              <a:rPr lang="es-MX" sz="2800" cap="none" dirty="0">
                <a:latin typeface="Arial" panose="020B0604020202020204" pitchFamily="34" charset="0"/>
                <a:cs typeface="Arial" panose="020B0604020202020204" pitchFamily="34" charset="0"/>
              </a:rPr>
              <a:t>Implica la manera como concebimos la percepción de nuestro propio cuerpo. Usualmente viene influenciado por factores externos como la (cultura, presión social, edad, confianza, habilidades, modelos físicos.</a:t>
            </a:r>
            <a:endParaRPr lang="es-MX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Marcador de contenido 4" descr="Dibujo animado de un personaje animado&#10;&#10;Descripción generada automáticamente con confianza baja">
            <a:extLst>
              <a:ext uri="{FF2B5EF4-FFF2-40B4-BE49-F238E27FC236}">
                <a16:creationId xmlns:a16="http://schemas.microsoft.com/office/drawing/2014/main" id="{E64615A9-55BB-B413-0580-95A13C2324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731" y="525780"/>
            <a:ext cx="2330290" cy="3318510"/>
          </a:xfrm>
          <a:ln w="57150">
            <a:solidFill>
              <a:srgbClr val="FFC000"/>
            </a:solidFill>
          </a:ln>
          <a:effectLst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33301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rippl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BE282B-C5FD-5C13-F626-8B6A21488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618" y="274320"/>
            <a:ext cx="3358422" cy="7414261"/>
          </a:xfrm>
        </p:spPr>
        <p:txBody>
          <a:bodyPr>
            <a:normAutofit/>
          </a:bodyPr>
          <a:lstStyle/>
          <a:p>
            <a:r>
              <a:rPr lang="es-MX" sz="3200" dirty="0">
                <a:solidFill>
                  <a:srgbClr val="FF0000"/>
                </a:solidFill>
                <a:latin typeface="Bodoni MT" panose="02070603080606020203" pitchFamily="18" charset="0"/>
              </a:rPr>
              <a:t>VALORACIÒN EXTERNA</a:t>
            </a:r>
            <a:br>
              <a:rPr lang="es-MX" sz="2400" dirty="0"/>
            </a:br>
            <a:r>
              <a:rPr lang="es-MX" sz="2800" cap="none" dirty="0">
                <a:latin typeface="Arial" panose="020B0604020202020204" pitchFamily="34" charset="0"/>
                <a:cs typeface="Arial" panose="020B0604020202020204" pitchFamily="34" charset="0"/>
              </a:rPr>
              <a:t>Es el complemento de la valoración que hacemos de nosotros mismos. Se trata de las expresiones de afecto desagrado que hacen otras personas sobre nosotros. </a:t>
            </a:r>
            <a:endParaRPr lang="es-MX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Marcador de contenido 4" descr="Una caricatura de una persona">
            <a:extLst>
              <a:ext uri="{FF2B5EF4-FFF2-40B4-BE49-F238E27FC236}">
                <a16:creationId xmlns:a16="http://schemas.microsoft.com/office/drawing/2014/main" id="{14C785F0-650B-73B6-5A4F-E85A77DD37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021" y="342900"/>
            <a:ext cx="3076482" cy="3832860"/>
          </a:xfrm>
        </p:spPr>
      </p:pic>
    </p:spTree>
    <p:extLst>
      <p:ext uri="{BB962C8B-B14F-4D97-AF65-F5344CB8AC3E}">
        <p14:creationId xmlns:p14="http://schemas.microsoft.com/office/powerpoint/2010/main" val="4189180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rippl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9B1FE3-F2D4-D352-AB2C-5D93846CC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0140" y="266700"/>
            <a:ext cx="4579620" cy="5326380"/>
          </a:xfrm>
        </p:spPr>
        <p:txBody>
          <a:bodyPr>
            <a:normAutofit fontScale="90000"/>
          </a:bodyPr>
          <a:lstStyle/>
          <a:p>
            <a:r>
              <a:rPr lang="es-MX" sz="3600" dirty="0">
                <a:solidFill>
                  <a:srgbClr val="FF0000"/>
                </a:solidFill>
                <a:latin typeface="Bodoni MT" panose="02070603080606020203" pitchFamily="18" charset="0"/>
              </a:rPr>
              <a:t>Autoevaluación</a:t>
            </a:r>
            <a:br>
              <a:rPr lang="es-MX" sz="2400" dirty="0"/>
            </a:br>
            <a:r>
              <a:rPr lang="es-MX" sz="3100" cap="none" dirty="0">
                <a:latin typeface="Arial" panose="020B0604020202020204" pitchFamily="34" charset="0"/>
                <a:cs typeface="Arial" panose="020B0604020202020204" pitchFamily="34" charset="0"/>
              </a:rPr>
              <a:t>Es la capacidad de desarrollar un juicio propio y analizar lo positivo o negativo de una actitud, acción o situación, tomando conciencia de mi persona desarrollando mi propio criterio y reflexionando sobre normas y valores de la sociedad.  </a:t>
            </a:r>
            <a:endParaRPr lang="es-MX" sz="3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Marcador de contenido 4" descr="Imagen que contiene Forma&#10;&#10;Descripción generada automáticamente">
            <a:extLst>
              <a:ext uri="{FF2B5EF4-FFF2-40B4-BE49-F238E27FC236}">
                <a16:creationId xmlns:a16="http://schemas.microsoft.com/office/drawing/2014/main" id="{798BA8CB-6FC7-7F6D-3935-52AB172855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680" y="388620"/>
            <a:ext cx="4000500" cy="4290060"/>
          </a:xfrm>
          <a:ln w="57150">
            <a:solidFill>
              <a:srgbClr val="00B050"/>
            </a:solidFill>
          </a:ln>
          <a:scene3d>
            <a:camera prst="perspective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877896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rippl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0F9E31-5BEE-B582-4152-D801D4CBA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8740" y="251459"/>
            <a:ext cx="5836920" cy="5824221"/>
          </a:xfrm>
        </p:spPr>
        <p:txBody>
          <a:bodyPr>
            <a:normAutofit/>
          </a:bodyPr>
          <a:lstStyle/>
          <a:p>
            <a:r>
              <a:rPr lang="es-MX" sz="3200" dirty="0">
                <a:solidFill>
                  <a:srgbClr val="FF0000"/>
                </a:solidFill>
                <a:latin typeface="Bodoni MT" panose="02070603080606020203" pitchFamily="18" charset="0"/>
              </a:rPr>
              <a:t>Autoaceptación </a:t>
            </a:r>
            <a:br>
              <a:rPr lang="es-MX" sz="2400" dirty="0"/>
            </a:br>
            <a:r>
              <a:rPr lang="es-MX" sz="3100" cap="none" dirty="0">
                <a:latin typeface="Arial" panose="020B0604020202020204" pitchFamily="34" charset="0"/>
                <a:cs typeface="Arial" panose="020B0604020202020204" pitchFamily="34" charset="0"/>
              </a:rPr>
              <a:t>Reconocer y experimentar la realidad particular de una manera objetiva, sin negarla ni evitarla, sino dándonos nuestro propio valor.</a:t>
            </a:r>
            <a:br>
              <a:rPr lang="es-MX" sz="3100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3100" cap="none" dirty="0">
                <a:latin typeface="Arial" panose="020B0604020202020204" pitchFamily="34" charset="0"/>
                <a:cs typeface="Arial" panose="020B0604020202020204" pitchFamily="34" charset="0"/>
              </a:rPr>
              <a:t>Se refiere a reconocer, aceptar y valorar todas las partes de mi mismo como un hecho objetivo, así como mejorar mis atributos de manera positiva.</a:t>
            </a:r>
            <a:endParaRPr lang="es-MX" sz="3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Marcador de contenido 4" descr="Imagen que contiene Círculo&#10;&#10;Descripción generada automáticamente">
            <a:extLst>
              <a:ext uri="{FF2B5EF4-FFF2-40B4-BE49-F238E27FC236}">
                <a16:creationId xmlns:a16="http://schemas.microsoft.com/office/drawing/2014/main" id="{8CA853E6-258E-73FB-914E-9273ABC141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149" y="1536700"/>
            <a:ext cx="2972911" cy="2972911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405455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rippl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B4D465-0BF6-0B4B-EB82-DFF1C961E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4"/>
            <a:ext cx="5347242" cy="6300356"/>
          </a:xfrm>
        </p:spPr>
        <p:txBody>
          <a:bodyPr>
            <a:normAutofit fontScale="90000"/>
          </a:bodyPr>
          <a:lstStyle/>
          <a:p>
            <a:r>
              <a:rPr lang="es-MX" sz="3600" dirty="0">
                <a:solidFill>
                  <a:srgbClr val="FF0000"/>
                </a:solidFill>
                <a:latin typeface="Bodoni MT" panose="02070603080606020203" pitchFamily="18" charset="0"/>
              </a:rPr>
              <a:t>AUTORESPETO</a:t>
            </a:r>
            <a:br>
              <a:rPr lang="es-MX" sz="2400" dirty="0"/>
            </a:br>
            <a:r>
              <a:rPr lang="es-MX" sz="3100" cap="none" dirty="0">
                <a:latin typeface="Arial" panose="020B0604020202020204" pitchFamily="34" charset="0"/>
                <a:cs typeface="Arial" panose="020B0604020202020204" pitchFamily="34" charset="0"/>
              </a:rPr>
              <a:t>Es visibilizar y valorar todo aquello que nos hace sentir respeto y admiración por nosotros mismos.</a:t>
            </a:r>
            <a:br>
              <a:rPr lang="es-MX" sz="3100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3100" cap="none" dirty="0">
                <a:latin typeface="Arial" panose="020B0604020202020204" pitchFamily="34" charset="0"/>
                <a:cs typeface="Arial" panose="020B0604020202020204" pitchFamily="34" charset="0"/>
              </a:rPr>
              <a:t>Cuando nos autorrespetamos y entendemos que tenemos criterios y valores propios, conocemos mejor que es lo que necesitamos y queremos, así que tenemos mejor determinación para alcanzar nuestros objetivos.</a:t>
            </a:r>
            <a:endParaRPr lang="es-MX" sz="3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Marcador de contenido 4" descr="Una caricatura de una persona&#10;&#10;Descripción generada automáticamente con confianza baja">
            <a:extLst>
              <a:ext uri="{FF2B5EF4-FFF2-40B4-BE49-F238E27FC236}">
                <a16:creationId xmlns:a16="http://schemas.microsoft.com/office/drawing/2014/main" id="{DD9C8A14-4E18-C824-2C30-6CC1770267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868" y="550228"/>
            <a:ext cx="2621983" cy="2878772"/>
          </a:xfrm>
          <a:effectLst>
            <a:reflection blurRad="6350" stA="50000" endA="300" endPos="90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77355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Distintivo">
  <a:themeElements>
    <a:clrScheme name="Distintivo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istintivo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TM10001106[[fn=Distintivo]]</Template>
  <TotalTime>209</TotalTime>
  <Words>313</Words>
  <Application>Microsoft Office PowerPoint</Application>
  <PresentationFormat>Panorámica</PresentationFormat>
  <Paragraphs>9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Bodoni MT</vt:lpstr>
      <vt:lpstr>Gill Sans MT</vt:lpstr>
      <vt:lpstr>Distintivo</vt:lpstr>
      <vt:lpstr>Presentación de PowerPoint</vt:lpstr>
      <vt:lpstr>¿QUÈ ES EL AUTOESTIMA?  Es la valoración, percepción o juicio positivo o negativo que  una persona hace de sí misma en función de la evaluación de sus pensamientos, sentimientos y experiencias.</vt:lpstr>
      <vt:lpstr>AUTO-CONCEPTO (ACTITUD O MOTIVACIÒN) Es el sentido de identidad de la idea que tenemos de nosotros mismos. Es la forma en como enfrentamos o asumimos ciertas responsabilidades.</vt:lpstr>
      <vt:lpstr>APTITUDES Son las habilidades o capacidades que tiene o desarrolla una persona para realizar una actividad de manera adecuada.</vt:lpstr>
      <vt:lpstr>ESQUEMA CORPORAL Implica la manera como concebimos la percepción de nuestro propio cuerpo. Usualmente viene influenciado por factores externos como la (cultura, presión social, edad, confianza, habilidades, modelos físicos.</vt:lpstr>
      <vt:lpstr>VALORACIÒN EXTERNA Es el complemento de la valoración que hacemos de nosotros mismos. Se trata de las expresiones de afecto desagrado que hacen otras personas sobre nosotros. </vt:lpstr>
      <vt:lpstr>Autoevaluación Es la capacidad de desarrollar un juicio propio y analizar lo positivo o negativo de una actitud, acción o situación, tomando conciencia de mi persona desarrollando mi propio criterio y reflexionando sobre normas y valores de la sociedad.  </vt:lpstr>
      <vt:lpstr>Autoaceptación  Reconocer y experimentar la realidad particular de una manera objetiva, sin negarla ni evitarla, sino dándonos nuestro propio valor. Se refiere a reconocer, aceptar y valorar todas las partes de mi mismo como un hecho objetivo, así como mejorar mis atributos de manera positiva.</vt:lpstr>
      <vt:lpstr>AUTORESPETO Es visibilizar y valorar todo aquello que nos hace sentir respeto y admiración por nosotros mismos. Cuando nos autorrespetamos y entendemos que tenemos criterios y valores propios, conocemos mejor que es lo que necesitamos y queremos, así que tenemos mejor determinación para alcanzar nuestros objetivos.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marlysanchez17@hotmail.com</dc:creator>
  <cp:lastModifiedBy>marlysanchez17@hotmail.com</cp:lastModifiedBy>
  <cp:revision>1</cp:revision>
  <dcterms:created xsi:type="dcterms:W3CDTF">2024-10-19T01:10:21Z</dcterms:created>
  <dcterms:modified xsi:type="dcterms:W3CDTF">2024-10-19T04:40:10Z</dcterms:modified>
</cp:coreProperties>
</file>